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  <p:sldMasterId id="2147483687" r:id="rId4"/>
  </p:sldMasterIdLst>
  <p:notesMasterIdLst>
    <p:notesMasterId r:id="rId3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6" r:id="rId28"/>
    <p:sldId id="279" r:id="rId29"/>
    <p:sldId id="287" r:id="rId30"/>
    <p:sldId id="285" r:id="rId31"/>
    <p:sldId id="289" r:id="rId32"/>
    <p:sldId id="288" r:id="rId33"/>
    <p:sldId id="280" r:id="rId34"/>
    <p:sldId id="281" r:id="rId35"/>
    <p:sldId id="282" r:id="rId36"/>
    <p:sldId id="283" r:id="rId37"/>
    <p:sldId id="284" r:id="rId38"/>
  </p:sldIdLst>
  <p:sldSz cx="9144000" cy="5143500" type="screen16x9"/>
  <p:notesSz cx="6858000" cy="9144000"/>
  <p:embeddedFontLst>
    <p:embeddedFont>
      <p:font typeface="Comfortaa" panose="020B060402020202020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Helvetica Neue" panose="020B0604020202020204" charset="0"/>
      <p:regular r:id="rId46"/>
      <p:bold r:id="rId47"/>
      <p:italic r:id="rId48"/>
      <p:boldItalic r:id="rId49"/>
    </p:embeddedFont>
    <p:embeddedFont>
      <p:font typeface="Verdana" panose="020B0604030504040204" pitchFamily="34" charset="0"/>
      <p:regular r:id="rId50"/>
      <p:bold r:id="rId51"/>
      <p:italic r:id="rId52"/>
      <p:boldItalic r:id="rId53"/>
    </p:embeddedFont>
    <p:embeddedFont>
      <p:font typeface="Titillium Web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06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d9d42aa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d9d42aa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e653be3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4fe653be3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066123a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066123a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Lasciamo solo una tra 17 e 18??</a:t>
            </a: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72252b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5072252b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72252b8c_0_48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 riunito in meno slide perchè se no avremmo dovuto spendere due parole su ognuna e me non valeva la pena andare troppo nei dettagli anche dei pacchetti</a:t>
            </a:r>
            <a:endParaRPr/>
          </a:p>
        </p:txBody>
      </p:sp>
      <p:sp>
        <p:nvSpPr>
          <p:cNvPr id="377" name="Google Shape;377;g5072252b8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072252b8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072252b8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072252b8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5072252b8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072252b8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5072252b8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3568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7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3" name="Google Shape;5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fe653be3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4fe653be3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Chiedere quanti conoscono il termine data science, se sanno cos’è e cosa pensano possa essere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fe653be3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fe653be3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 con questa word cloud gli diamo un’idea di cosa sia la data science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66123a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66123a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 di parlare di data science… cosa sono i dati??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 strutturati vs dati non strutturati---&gt; Big Data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1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03" name="Google Shape;103;p20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09" name="Google Shape;109;p2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52" name="Google Shape;152;p3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3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3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3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67" name="Google Shape;167;p34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 only half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9600"/>
              <a:buFont typeface="Helvetica Neue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8" name="Google Shape;188;p3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 i="0" u="none" strike="noStrike" cap="none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1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33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gif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10" Type="http://schemas.openxmlformats.org/officeDocument/2006/relationships/image" Target="../media/image3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k-roz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8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.jpg"/><Relationship Id="rId7" Type="http://schemas.openxmlformats.org/officeDocument/2006/relationships/image" Target="../media/image8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.jp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facebook.com/rladiesbari/" TargetMode="External"/><Relationship Id="rId5" Type="http://schemas.openxmlformats.org/officeDocument/2006/relationships/hyperlink" Target="http://www.meetup.com/R-Ladies-Bari/" TargetMode="External"/><Relationship Id="rId4" Type="http://schemas.openxmlformats.org/officeDocument/2006/relationships/hyperlink" Target="https://twitter.com/RladiesBari" TargetMode="External"/><Relationship Id="rId9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queiroz.shinyapps.io/rshinylad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/>
          <p:nvPr/>
        </p:nvSpPr>
        <p:spPr>
          <a:xfrm>
            <a:off x="5916450" y="339000"/>
            <a:ext cx="2979300" cy="10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225" y="0"/>
            <a:ext cx="9217226" cy="5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 txBox="1">
            <a:spLocks noGrp="1"/>
          </p:cNvSpPr>
          <p:nvPr>
            <p:ph type="ctrTitle"/>
          </p:nvPr>
        </p:nvSpPr>
        <p:spPr>
          <a:xfrm>
            <a:off x="632400" y="1927475"/>
            <a:ext cx="8257500" cy="17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SCIENCE: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Cambia la tua vita con i dati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193600" y="284550"/>
            <a:ext cx="2791500" cy="1159800"/>
          </a:xfrm>
          <a:prstGeom prst="rect">
            <a:avLst/>
          </a:prstGeom>
          <a:solidFill>
            <a:srgbClr val="FFFFFF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4">
            <a:alphaModFix/>
          </a:blip>
          <a:srcRect r="48264"/>
          <a:stretch/>
        </p:blipFill>
        <p:spPr>
          <a:xfrm>
            <a:off x="5836493" y="282699"/>
            <a:ext cx="319928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1"/>
          <p:cNvSpPr/>
          <p:nvPr/>
        </p:nvSpPr>
        <p:spPr>
          <a:xfrm>
            <a:off x="866550" y="4163675"/>
            <a:ext cx="267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Marzo 2019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Bari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0"/>
          <p:cNvPicPr preferRelativeResize="0"/>
          <p:nvPr/>
        </p:nvPicPr>
        <p:blipFill rotWithShape="1">
          <a:blip r:embed="rId3">
            <a:alphaModFix/>
          </a:blip>
          <a:srcRect r="3110"/>
          <a:stretch/>
        </p:blipFill>
        <p:spPr>
          <a:xfrm>
            <a:off x="2867150" y="0"/>
            <a:ext cx="5498301" cy="5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>
            <a:spLocks noGrp="1"/>
          </p:cNvSpPr>
          <p:nvPr>
            <p:ph type="title"/>
          </p:nvPr>
        </p:nvSpPr>
        <p:spPr>
          <a:xfrm>
            <a:off x="159350" y="3134825"/>
            <a:ext cx="4301400" cy="1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/>
              <a:t>Cos’è la </a:t>
            </a:r>
            <a:endParaRPr sz="4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>
                <a:solidFill>
                  <a:srgbClr val="761E86"/>
                </a:solidFill>
              </a:rPr>
              <a:t>Data Science </a:t>
            </a:r>
            <a:endParaRPr sz="4800">
              <a:solidFill>
                <a:srgbClr val="761E8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/>
          </p:nvPr>
        </p:nvSpPr>
        <p:spPr>
          <a:xfrm>
            <a:off x="6688200" y="2143050"/>
            <a:ext cx="245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Data Science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761E86"/>
                </a:solidFill>
              </a:rPr>
              <a:t>workflow</a:t>
            </a:r>
            <a:endParaRPr>
              <a:solidFill>
                <a:srgbClr val="761E86"/>
              </a:solidFill>
            </a:endParaRPr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86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750" y="3253000"/>
            <a:ext cx="569500" cy="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589" y="2791725"/>
            <a:ext cx="491385" cy="5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2300" y="2792838"/>
            <a:ext cx="491375" cy="5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3259877" y="2792900"/>
            <a:ext cx="535500" cy="234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3259875" y="3038350"/>
            <a:ext cx="569400" cy="23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744825"/>
            <a:ext cx="9144000" cy="43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692025" y="193900"/>
            <a:ext cx="4814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Ambiti di applicazione</a:t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883" y="929611"/>
            <a:ext cx="7486239" cy="402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body" idx="1"/>
          </p:nvPr>
        </p:nvSpPr>
        <p:spPr>
          <a:xfrm>
            <a:off x="1236275" y="744625"/>
            <a:ext cx="62994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sexy job in the next 10 years will be statisticians.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People think I’m joking, but who would’ve guessed that computer engineers would’ve been the sexy job of the 1990s?</a:t>
            </a:r>
            <a:endParaRPr dirty="0"/>
          </a:p>
        </p:txBody>
      </p:sp>
      <p:sp>
        <p:nvSpPr>
          <p:cNvPr id="322" name="Google Shape;322;p53"/>
          <p:cNvSpPr txBox="1"/>
          <p:nvPr/>
        </p:nvSpPr>
        <p:spPr>
          <a:xfrm>
            <a:off x="5180675" y="3681000"/>
            <a:ext cx="36066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Hal Varian, chief economist at Google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l="63874" t="22693" r="1924" b="43541"/>
          <a:stretch/>
        </p:blipFill>
        <p:spPr>
          <a:xfrm>
            <a:off x="5545422" y="262270"/>
            <a:ext cx="1953791" cy="27291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Il</a:t>
            </a:r>
            <a:r>
              <a:rPr lang="en"/>
              <a:t> Data Scientist</a:t>
            </a:r>
            <a:br>
              <a:rPr lang="en"/>
            </a:br>
            <a:r>
              <a:rPr lang="en" b="0"/>
              <a:t>Moderno</a:t>
            </a:r>
            <a:endParaRPr b="0"/>
          </a:p>
        </p:txBody>
      </p:sp>
      <p:pic>
        <p:nvPicPr>
          <p:cNvPr id="329" name="Google Shape;329;p54"/>
          <p:cNvPicPr preferRelativeResize="0"/>
          <p:nvPr/>
        </p:nvPicPr>
        <p:blipFill rotWithShape="1">
          <a:blip r:embed="rId3">
            <a:alphaModFix/>
          </a:blip>
          <a:srcRect l="35704" t="27212" r="35523" b="10088"/>
          <a:stretch/>
        </p:blipFill>
        <p:spPr>
          <a:xfrm>
            <a:off x="4117271" y="262270"/>
            <a:ext cx="1309920" cy="403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 rotWithShape="1">
          <a:blip r:embed="rId3">
            <a:alphaModFix/>
          </a:blip>
          <a:srcRect l="64052" t="60957" r="3193" b="10088"/>
          <a:stretch/>
        </p:blipFill>
        <p:spPr>
          <a:xfrm>
            <a:off x="7254087" y="2316519"/>
            <a:ext cx="1832620" cy="229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 rotWithShape="1">
          <a:blip r:embed="rId3">
            <a:alphaModFix/>
          </a:blip>
          <a:srcRect l="1086" t="61170" r="63843" b="13506"/>
          <a:stretch/>
        </p:blipFill>
        <p:spPr>
          <a:xfrm>
            <a:off x="1901641" y="2709881"/>
            <a:ext cx="2138561" cy="218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 rotWithShape="1">
          <a:blip r:embed="rId3">
            <a:alphaModFix/>
          </a:blip>
          <a:srcRect l="3011" t="22780" r="65140" b="46780"/>
          <a:stretch/>
        </p:blipFill>
        <p:spPr>
          <a:xfrm>
            <a:off x="50634" y="1648286"/>
            <a:ext cx="1831273" cy="247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"/>
              <a:t>Un mondo di strumenti</a:t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263" y="2249792"/>
            <a:ext cx="1837227" cy="94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37" y="3187246"/>
            <a:ext cx="1519838" cy="154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66" y="2660106"/>
            <a:ext cx="3108750" cy="16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332" y="1701154"/>
            <a:ext cx="976448" cy="109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74802" y="1231019"/>
            <a:ext cx="1392725" cy="92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54213" y="3915470"/>
            <a:ext cx="2432646" cy="155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44302" y="2334267"/>
            <a:ext cx="1689412" cy="75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74971" y="1528625"/>
            <a:ext cx="1716618" cy="70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68056" y="89003"/>
            <a:ext cx="1726654" cy="96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58356" y="1331498"/>
            <a:ext cx="2808984" cy="7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40729" y="3745715"/>
            <a:ext cx="2809342" cy="110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46501" y="329955"/>
            <a:ext cx="1750618" cy="50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44727" y="2660093"/>
            <a:ext cx="1750617" cy="65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 rotWithShape="1">
          <a:blip r:embed="rId16">
            <a:alphaModFix/>
          </a:blip>
          <a:srcRect t="36586" b="38030"/>
          <a:stretch/>
        </p:blipFill>
        <p:spPr>
          <a:xfrm>
            <a:off x="1321725" y="3745725"/>
            <a:ext cx="2866307" cy="72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850"/>
            <a:ext cx="92087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>
            <a:spLocks noGrp="1"/>
          </p:cNvSpPr>
          <p:nvPr>
            <p:ph type="ctrTitle"/>
          </p:nvPr>
        </p:nvSpPr>
        <p:spPr>
          <a:xfrm>
            <a:off x="805600" y="1949000"/>
            <a:ext cx="7919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R for 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5015175" y="44275"/>
            <a:ext cx="2854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000000"/>
                </a:solidFill>
              </a:rPr>
              <a:t>Cos’è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363" name="Google Shape;363;p57"/>
          <p:cNvCxnSpPr/>
          <p:nvPr/>
        </p:nvCxnSpPr>
        <p:spPr>
          <a:xfrm flipH="1">
            <a:off x="6774764" y="1279900"/>
            <a:ext cx="10500" cy="3863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57"/>
          <p:cNvSpPr/>
          <p:nvPr/>
        </p:nvSpPr>
        <p:spPr>
          <a:xfrm>
            <a:off x="6675615" y="16738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6675614" y="24052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6675614" y="31205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6675615" y="38865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5015167" y="1332317"/>
            <a:ext cx="15546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software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social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easy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990275" y="2145571"/>
            <a:ext cx="198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powerful visualization tool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57"/>
          <p:cNvSpPr txBox="1"/>
          <p:nvPr/>
        </p:nvSpPr>
        <p:spPr>
          <a:xfrm>
            <a:off x="5036925" y="29309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based on packages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6994173" y="3639587"/>
            <a:ext cx="1180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statistical focus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4701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/>
          <p:nvPr/>
        </p:nvSpPr>
        <p:spPr>
          <a:xfrm>
            <a:off x="6675614" y="45683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5036925" y="44735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RStudio IDE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6219100" y="324500"/>
            <a:ext cx="2205600" cy="223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456003" y="3847127"/>
            <a:ext cx="2407800" cy="104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5967450" y="2919975"/>
            <a:ext cx="2541300" cy="200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3553338" y="2740175"/>
            <a:ext cx="2205600" cy="23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3171335" y="513849"/>
            <a:ext cx="2261700" cy="212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1045788" y="1375658"/>
            <a:ext cx="1761600" cy="175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27432" y="0"/>
            <a:ext cx="0" cy="5145405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322763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87154" y="2909420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rot="5400000">
            <a:off x="4275925" y="-483913"/>
            <a:ext cx="985436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4382947" y="513850"/>
            <a:ext cx="986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7930890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139425" y="2830522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476628" y="2909416"/>
            <a:ext cx="1694700" cy="102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575349" y="774775"/>
            <a:ext cx="3387900" cy="186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851438" y="727824"/>
            <a:ext cx="2807100" cy="180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621054" y="2072023"/>
            <a:ext cx="2581800" cy="17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980901" y="2799379"/>
            <a:ext cx="2395800" cy="251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994875" y="2762925"/>
            <a:ext cx="3221100" cy="223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92122" y="1844082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382165" y="2762935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 flipH="1">
            <a:off x="7863354" y="1844082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8026804" y="2841832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1025900"/>
            <a:ext cx="9144000" cy="41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>
            <a:spLocks noGrp="1"/>
          </p:cNvSpPr>
          <p:nvPr>
            <p:ph type="ctrTitle" idx="4294967295"/>
          </p:nvPr>
        </p:nvSpPr>
        <p:spPr>
          <a:xfrm>
            <a:off x="2102250" y="247950"/>
            <a:ext cx="4939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 sono le RLadies?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subTitle" idx="4294967295"/>
          </p:nvPr>
        </p:nvSpPr>
        <p:spPr>
          <a:xfrm>
            <a:off x="614100" y="1478625"/>
            <a:ext cx="7915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 fondata dalla statista </a:t>
            </a:r>
            <a:r>
              <a:rPr lang="en" sz="1800" b="1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Gabriela de Queiroz</a:t>
            </a: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San Francisco, 2012</a:t>
            </a:r>
            <a:endParaRPr sz="3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00" y="1951607"/>
            <a:ext cx="7915774" cy="273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0"/>
          <p:cNvPicPr preferRelativeResize="0"/>
          <p:nvPr/>
        </p:nvPicPr>
        <p:blipFill rotWithShape="1">
          <a:blip r:embed="rId3">
            <a:alphaModFix/>
          </a:blip>
          <a:srcRect r="4287"/>
          <a:stretch/>
        </p:blipFill>
        <p:spPr>
          <a:xfrm>
            <a:off x="-428625" y="0"/>
            <a:ext cx="9572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t="3110"/>
          <a:stretch/>
        </p:blipFill>
        <p:spPr>
          <a:xfrm>
            <a:off x="0" y="0"/>
            <a:ext cx="9143998" cy="5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>
            <a:spLocks noGrp="1"/>
          </p:cNvSpPr>
          <p:nvPr>
            <p:ph type="ctrTitle"/>
          </p:nvPr>
        </p:nvSpPr>
        <p:spPr>
          <a:xfrm>
            <a:off x="2323650" y="1277300"/>
            <a:ext cx="4740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Coding in R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/>
          <p:cNvPicPr preferRelativeResize="0"/>
          <p:nvPr/>
        </p:nvPicPr>
        <p:blipFill rotWithShape="1">
          <a:blip r:embed="rId3">
            <a:alphaModFix/>
          </a:blip>
          <a:srcRect t="7313"/>
          <a:stretch/>
        </p:blipFill>
        <p:spPr>
          <a:xfrm>
            <a:off x="0" y="694075"/>
            <a:ext cx="9144000" cy="44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 txBox="1">
            <a:spLocks noGrp="1"/>
          </p:cNvSpPr>
          <p:nvPr>
            <p:ph type="title"/>
          </p:nvPr>
        </p:nvSpPr>
        <p:spPr>
          <a:xfrm>
            <a:off x="604988" y="125025"/>
            <a:ext cx="6667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88398A"/>
                </a:solidFill>
              </a:rPr>
              <a:t>What RStudio IDE offers</a:t>
            </a:r>
            <a:r>
              <a:rPr lang="en"/>
              <a:t/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213" y="981150"/>
            <a:ext cx="7267574" cy="3875275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3" name="Google Shape;433;p62"/>
          <p:cNvSpPr/>
          <p:nvPr/>
        </p:nvSpPr>
        <p:spPr>
          <a:xfrm>
            <a:off x="979963" y="3132620"/>
            <a:ext cx="4136400" cy="16929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4" name="Google Shape;434;p62"/>
          <p:cNvSpPr/>
          <p:nvPr/>
        </p:nvSpPr>
        <p:spPr>
          <a:xfrm>
            <a:off x="979939" y="1358862"/>
            <a:ext cx="4136400" cy="17460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2"/>
          <p:cNvSpPr/>
          <p:nvPr/>
        </p:nvSpPr>
        <p:spPr>
          <a:xfrm>
            <a:off x="5116514" y="1358862"/>
            <a:ext cx="3042900" cy="12498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2"/>
          <p:cNvSpPr/>
          <p:nvPr/>
        </p:nvSpPr>
        <p:spPr>
          <a:xfrm>
            <a:off x="5116514" y="2641273"/>
            <a:ext cx="3042900" cy="21843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2033127" y="1884680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Script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3370348" y="3631855"/>
            <a:ext cx="1705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Console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5659470" y="1834922"/>
            <a:ext cx="2172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Environment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5779321" y="3386181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Output/Help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>
            <a:spLocks noGrp="1"/>
          </p:cNvSpPr>
          <p:nvPr>
            <p:ph type="title"/>
          </p:nvPr>
        </p:nvSpPr>
        <p:spPr>
          <a:xfrm>
            <a:off x="277625" y="174625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Packages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446" name="Google Shape;446;p63"/>
          <p:cNvCxnSpPr/>
          <p:nvPr/>
        </p:nvCxnSpPr>
        <p:spPr>
          <a:xfrm>
            <a:off x="4583771" y="670200"/>
            <a:ext cx="2100" cy="4469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7" name="Google Shape;447;p63"/>
          <p:cNvSpPr/>
          <p:nvPr/>
        </p:nvSpPr>
        <p:spPr>
          <a:xfrm>
            <a:off x="4474122" y="10641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3"/>
          <p:cNvSpPr/>
          <p:nvPr/>
        </p:nvSpPr>
        <p:spPr>
          <a:xfrm>
            <a:off x="4474122" y="44198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3"/>
          <p:cNvSpPr txBox="1"/>
          <p:nvPr/>
        </p:nvSpPr>
        <p:spPr>
          <a:xfrm>
            <a:off x="2465825" y="799550"/>
            <a:ext cx="1885500" cy="7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installing a new package</a:t>
            </a:r>
            <a:endParaRPr sz="18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0" name="Google Shape;450;p63"/>
          <p:cNvSpPr txBox="1"/>
          <p:nvPr/>
        </p:nvSpPr>
        <p:spPr>
          <a:xfrm>
            <a:off x="4792675" y="4203700"/>
            <a:ext cx="18855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loading a new package</a:t>
            </a:r>
            <a:endParaRPr sz="18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451" name="Google Shape;451;p63"/>
          <p:cNvPicPr preferRelativeResize="0"/>
          <p:nvPr/>
        </p:nvPicPr>
        <p:blipFill rotWithShape="1">
          <a:blip r:embed="rId3">
            <a:alphaModFix/>
          </a:blip>
          <a:srcRect l="6270" t="11568" r="6270" b="5084"/>
          <a:stretch/>
        </p:blipFill>
        <p:spPr>
          <a:xfrm>
            <a:off x="437326" y="1286275"/>
            <a:ext cx="2747950" cy="3093637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2" name="Google Shape;452;p63"/>
          <p:cNvSpPr txBox="1"/>
          <p:nvPr/>
        </p:nvSpPr>
        <p:spPr>
          <a:xfrm>
            <a:off x="0" y="4419850"/>
            <a:ext cx="39042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 (“</a:t>
            </a:r>
            <a:r>
              <a:rPr lang="en" i="1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package name</a:t>
            </a: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>
              <a:solidFill>
                <a:srgbClr val="562457"/>
              </a:solidFill>
            </a:endParaRPr>
          </a:p>
        </p:txBody>
      </p:sp>
      <p:pic>
        <p:nvPicPr>
          <p:cNvPr id="453" name="Google Shape;453;p63"/>
          <p:cNvPicPr preferRelativeResize="0"/>
          <p:nvPr/>
        </p:nvPicPr>
        <p:blipFill rotWithShape="1">
          <a:blip r:embed="rId4">
            <a:alphaModFix/>
          </a:blip>
          <a:srcRect r="14668"/>
          <a:stretch/>
        </p:blipFill>
        <p:spPr>
          <a:xfrm>
            <a:off x="6058750" y="744550"/>
            <a:ext cx="2639725" cy="3093625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4" name="Google Shape;454;p63"/>
          <p:cNvSpPr txBox="1"/>
          <p:nvPr/>
        </p:nvSpPr>
        <p:spPr>
          <a:xfrm>
            <a:off x="5765213" y="3838175"/>
            <a:ext cx="3226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library (“</a:t>
            </a:r>
            <a:r>
              <a:rPr lang="en" i="1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package name</a:t>
            </a:r>
            <a:r>
              <a:rPr lang="en">
                <a:solidFill>
                  <a:srgbClr val="562457"/>
                </a:solidFill>
                <a:latin typeface="Courier New"/>
                <a:ea typeface="Courier New"/>
                <a:cs typeface="Courier New"/>
                <a:sym typeface="Courier New"/>
              </a:rPr>
              <a:t>”)</a:t>
            </a:r>
            <a:endParaRPr>
              <a:solidFill>
                <a:srgbClr val="562457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10025" y="320900"/>
            <a:ext cx="3226800" cy="738643"/>
          </a:xfrm>
        </p:spPr>
        <p:txBody>
          <a:bodyPr/>
          <a:lstStyle/>
          <a:p>
            <a:r>
              <a:rPr lang="it-IT" dirty="0" smtClean="0"/>
              <a:t>Cosa faremo?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16501" t="266" r="15972" b="-266"/>
          <a:stretch/>
        </p:blipFill>
        <p:spPr>
          <a:xfrm>
            <a:off x="58057" y="-101600"/>
            <a:ext cx="4731658" cy="52451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174707" y="2014154"/>
            <a:ext cx="14612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 err="1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WordCloud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7" name="Google Shape;363;p57"/>
          <p:cNvCxnSpPr/>
          <p:nvPr/>
        </p:nvCxnSpPr>
        <p:spPr>
          <a:xfrm flipH="1">
            <a:off x="6965907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364;p57"/>
          <p:cNvSpPr/>
          <p:nvPr/>
        </p:nvSpPr>
        <p:spPr>
          <a:xfrm>
            <a:off x="6856257" y="208917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66;p57"/>
          <p:cNvSpPr/>
          <p:nvPr/>
        </p:nvSpPr>
        <p:spPr>
          <a:xfrm>
            <a:off x="6866757" y="356877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5341256" y="3355263"/>
            <a:ext cx="14166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Network dei termini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 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110156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114802" y="98617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 smtClean="0"/>
              <a:t>WordCloud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4839" t="1003" r="10965" b="-1003"/>
          <a:stretch/>
        </p:blipFill>
        <p:spPr>
          <a:xfrm>
            <a:off x="51955" y="0"/>
            <a:ext cx="3896590" cy="51816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515867" y="1444072"/>
            <a:ext cx="2067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letteralmente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“nuvola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di parole”</a:t>
            </a: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948545" y="2248759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r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appresentazione grafica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parole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 più frequenti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in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un testo</a:t>
            </a:r>
          </a:p>
        </p:txBody>
      </p:sp>
      <p:sp>
        <p:nvSpPr>
          <p:cNvPr id="9" name="Rettangolo 8"/>
          <p:cNvSpPr/>
          <p:nvPr/>
        </p:nvSpPr>
        <p:spPr>
          <a:xfrm>
            <a:off x="6633982" y="3470143"/>
            <a:ext cx="25100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e 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 parole sono direttamente proporzionali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243465" y="214058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Network di termini</a:t>
            </a:r>
            <a:endParaRPr dirty="0"/>
          </a:p>
        </p:txBody>
      </p:sp>
      <p:sp>
        <p:nvSpPr>
          <p:cNvPr id="4" name="Rettangolo 3"/>
          <p:cNvSpPr/>
          <p:nvPr/>
        </p:nvSpPr>
        <p:spPr>
          <a:xfrm>
            <a:off x="6546579" y="1304548"/>
            <a:ext cx="2323333" cy="645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rappresentazione grafica delle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relazioni tra i termini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542983" y="3470142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ermette di evidenziare relazioni tra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gruppi di parole</a:t>
            </a:r>
          </a:p>
        </p:txBody>
      </p:sp>
      <p:sp>
        <p:nvSpPr>
          <p:cNvPr id="9" name="Rettangolo 8"/>
          <p:cNvSpPr/>
          <p:nvPr/>
        </p:nvSpPr>
        <p:spPr>
          <a:xfrm>
            <a:off x="4005947" y="2110259"/>
            <a:ext cx="2201972" cy="1474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del </a:t>
            </a: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link 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delle relazioni sono direttamente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proporzionali </a:t>
            </a:r>
          </a:p>
        </p:txBody>
      </p:sp>
      <p:pic>
        <p:nvPicPr>
          <p:cNvPr id="2050" name="Picture 2" descr="Risultati immagini per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r="19012" b="2673"/>
          <a:stretch/>
        </p:blipFill>
        <p:spPr bwMode="auto">
          <a:xfrm rot="16200000">
            <a:off x="-552556" y="579552"/>
            <a:ext cx="5152574" cy="39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10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7615" y="235463"/>
            <a:ext cx="7291657" cy="857400"/>
          </a:xfrm>
        </p:spPr>
        <p:txBody>
          <a:bodyPr/>
          <a:lstStyle/>
          <a:p>
            <a:r>
              <a:rPr lang="it-IT" dirty="0" smtClean="0"/>
              <a:t>Preparazione del testo</a:t>
            </a:r>
            <a:endParaRPr lang="it-IT" dirty="0"/>
          </a:p>
        </p:txBody>
      </p:sp>
      <p:cxnSp>
        <p:nvCxnSpPr>
          <p:cNvPr id="4" name="Google Shape;363;p57"/>
          <p:cNvCxnSpPr/>
          <p:nvPr/>
        </p:nvCxnSpPr>
        <p:spPr>
          <a:xfrm flipV="1">
            <a:off x="0" y="2677404"/>
            <a:ext cx="9069572" cy="31897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364;p57"/>
          <p:cNvSpPr/>
          <p:nvPr/>
        </p:nvSpPr>
        <p:spPr>
          <a:xfrm>
            <a:off x="837423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5;p57"/>
          <p:cNvSpPr/>
          <p:nvPr/>
        </p:nvSpPr>
        <p:spPr>
          <a:xfrm>
            <a:off x="2730138" y="2583702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66;p57"/>
          <p:cNvSpPr/>
          <p:nvPr/>
        </p:nvSpPr>
        <p:spPr>
          <a:xfrm>
            <a:off x="4258328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49;p63"/>
          <p:cNvSpPr txBox="1"/>
          <p:nvPr/>
        </p:nvSpPr>
        <p:spPr>
          <a:xfrm rot="19036731">
            <a:off x="887607" y="1988983"/>
            <a:ext cx="943545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TESTO</a:t>
            </a:r>
            <a:endParaRPr sz="16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2"/>
          <a:srcRect b="43689"/>
          <a:stretch/>
        </p:blipFill>
        <p:spPr>
          <a:xfrm>
            <a:off x="221141" y="2912654"/>
            <a:ext cx="2173619" cy="1797570"/>
          </a:xfrm>
          <a:prstGeom prst="rect">
            <a:avLst/>
          </a:prstGeom>
        </p:spPr>
      </p:pic>
      <p:sp>
        <p:nvSpPr>
          <p:cNvPr id="14" name="Google Shape;449;p63"/>
          <p:cNvSpPr txBox="1"/>
          <p:nvPr/>
        </p:nvSpPr>
        <p:spPr>
          <a:xfrm rot="19036731">
            <a:off x="2616023" y="1723430"/>
            <a:ext cx="202135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88398A"/>
              </a:buClr>
              <a:buSzPts val="1800"/>
              <a:buFont typeface="Titillium Web"/>
              <a:buNone/>
              <a:defRPr sz="1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</a:defRPr>
            </a:lvl1pPr>
          </a:lstStyle>
          <a:p>
            <a:r>
              <a:rPr lang="en" dirty="0">
                <a:sym typeface="Titillium Web"/>
              </a:rPr>
              <a:t> TOKENIZZAZIONE</a:t>
            </a:r>
            <a:endParaRPr dirty="0">
              <a:sym typeface="Titillium Web"/>
            </a:endParaRPr>
          </a:p>
        </p:txBody>
      </p:sp>
      <p:sp>
        <p:nvSpPr>
          <p:cNvPr id="15" name="Google Shape;449;p63"/>
          <p:cNvSpPr txBox="1"/>
          <p:nvPr/>
        </p:nvSpPr>
        <p:spPr>
          <a:xfrm rot="19036731">
            <a:off x="4022361" y="1211816"/>
            <a:ext cx="2557330" cy="103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RIMOZIONE PUNTEGGIATURA &amp; STOP WORDS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" name="Google Shape;365;p57"/>
          <p:cNvSpPr/>
          <p:nvPr/>
        </p:nvSpPr>
        <p:spPr>
          <a:xfrm>
            <a:off x="5818551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49;p63"/>
          <p:cNvSpPr txBox="1"/>
          <p:nvPr/>
        </p:nvSpPr>
        <p:spPr>
          <a:xfrm rot="19036731">
            <a:off x="5726354" y="1670575"/>
            <a:ext cx="2044207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LEMMATIZZAZIONE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" name="Google Shape;365;p57"/>
          <p:cNvSpPr/>
          <p:nvPr/>
        </p:nvSpPr>
        <p:spPr>
          <a:xfrm>
            <a:off x="7580362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49;p63"/>
          <p:cNvSpPr txBox="1"/>
          <p:nvPr/>
        </p:nvSpPr>
        <p:spPr>
          <a:xfrm rot="19036731">
            <a:off x="7553162" y="1940516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Parentesi graffa chiusa 19"/>
          <p:cNvSpPr/>
          <p:nvPr/>
        </p:nvSpPr>
        <p:spPr>
          <a:xfrm rot="5400000">
            <a:off x="4077880" y="1483931"/>
            <a:ext cx="936732" cy="3794177"/>
          </a:xfrm>
          <a:prstGeom prst="rightBrace">
            <a:avLst>
              <a:gd name="adj1" fmla="val 50268"/>
              <a:gd name="adj2" fmla="val 50000"/>
            </a:avLst>
          </a:prstGeom>
          <a:ln w="28575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449;p63"/>
          <p:cNvSpPr txBox="1"/>
          <p:nvPr/>
        </p:nvSpPr>
        <p:spPr>
          <a:xfrm>
            <a:off x="3665498" y="3959034"/>
            <a:ext cx="176149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re-processing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659" y="2912653"/>
            <a:ext cx="2291844" cy="18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WordCloud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 flipH="1">
            <a:off x="1668171" y="1279900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2"/>
          <a:srcRect l="6943" t="3957" r="4925" b="4468"/>
          <a:stretch/>
        </p:blipFill>
        <p:spPr>
          <a:xfrm>
            <a:off x="3077027" y="144252"/>
            <a:ext cx="5283201" cy="49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42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Network dei </a:t>
            </a:r>
            <a:r>
              <a:rPr lang="it-IT" dirty="0" err="1" smtClean="0"/>
              <a:t>temini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 flipH="1">
            <a:off x="1668171" y="1279900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CREAZIONE BIGRAMMI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" name="Google Shape;365;p57"/>
          <p:cNvSpPr/>
          <p:nvPr/>
        </p:nvSpPr>
        <p:spPr>
          <a:xfrm>
            <a:off x="1561768" y="389847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49;p63"/>
          <p:cNvSpPr txBox="1"/>
          <p:nvPr/>
        </p:nvSpPr>
        <p:spPr>
          <a:xfrm>
            <a:off x="1887471" y="3710637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4272899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88398A"/>
                </a:solidFill>
              </a:rPr>
              <a:t>Perché siamo qui</a:t>
            </a:r>
            <a:endParaRPr b="1">
              <a:solidFill>
                <a:srgbClr val="88398A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Leadership femminile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Siamo parte di una grande famiglia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Passione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Unire gli appassionati della data science &amp; ML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/>
              <a:t>Nuove idee</a:t>
            </a:r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565550" y="390300"/>
            <a:ext cx="57867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88398A"/>
                </a:solidFill>
              </a:rPr>
              <a:t>La nostra mission </a:t>
            </a:r>
            <a:r>
              <a:rPr lang="en"/>
              <a:t>è semplice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FFFFFF"/>
                </a:solidFill>
              </a:rPr>
              <a:t>I nostri obiettivi</a:t>
            </a:r>
            <a:endParaRPr b="1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Meetup mensili</a:t>
            </a:r>
            <a:endParaRPr>
              <a:solidFill>
                <a:srgbClr val="D3D3D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Facilitare l’apprendimento di 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Sostenere e tutorare le donne nella programmazione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3D3D3"/>
              </a:buClr>
              <a:buSzPts val="1800"/>
              <a:buChar char="▪"/>
            </a:pPr>
            <a:r>
              <a:rPr lang="en">
                <a:solidFill>
                  <a:srgbClr val="D3D3D3"/>
                </a:solidFill>
              </a:rPr>
              <a:t>Essere un punto di riferimento </a:t>
            </a:r>
            <a:endParaRPr>
              <a:solidFill>
                <a:srgbClr val="D3D3D3"/>
              </a:solidFill>
            </a:endParaRPr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181060" y="3399906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/>
          <p:nvPr/>
        </p:nvSpPr>
        <p:spPr>
          <a:xfrm>
            <a:off x="8394449" y="198390"/>
            <a:ext cx="542028" cy="431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5"/>
          <p:cNvSpPr txBox="1">
            <a:spLocks noGrp="1"/>
          </p:cNvSpPr>
          <p:nvPr>
            <p:ph type="title"/>
          </p:nvPr>
        </p:nvSpPr>
        <p:spPr>
          <a:xfrm>
            <a:off x="7727316" y="1853299"/>
            <a:ext cx="1416600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>
                <a:latin typeface="Arial"/>
                <a:ea typeface="Arial"/>
                <a:cs typeface="Arial"/>
                <a:sym typeface="Arial"/>
              </a:rPr>
              <a:t>Be ready  for the  journey!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5"/>
          <p:cNvSpPr/>
          <p:nvPr/>
        </p:nvSpPr>
        <p:spPr>
          <a:xfrm>
            <a:off x="0" y="2400"/>
            <a:ext cx="6939300" cy="51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5"/>
          <p:cNvSpPr/>
          <p:nvPr/>
        </p:nvSpPr>
        <p:spPr>
          <a:xfrm>
            <a:off x="7102348" y="1932373"/>
            <a:ext cx="576579" cy="502919"/>
          </a:xfrm>
          <a:custGeom>
            <a:avLst/>
            <a:gdLst/>
            <a:ahLst/>
            <a:cxnLst/>
            <a:rect l="l" t="t" r="r" b="b"/>
            <a:pathLst>
              <a:path w="576579" h="502919" extrusionOk="0">
                <a:moveTo>
                  <a:pt x="373760" y="491870"/>
                </a:moveTo>
                <a:lnTo>
                  <a:pt x="373760" y="345694"/>
                </a:lnTo>
                <a:lnTo>
                  <a:pt x="534797" y="205104"/>
                </a:lnTo>
                <a:lnTo>
                  <a:pt x="539496" y="200913"/>
                </a:lnTo>
                <a:lnTo>
                  <a:pt x="543559" y="195325"/>
                </a:lnTo>
                <a:lnTo>
                  <a:pt x="548258" y="189864"/>
                </a:lnTo>
                <a:lnTo>
                  <a:pt x="551433" y="184276"/>
                </a:lnTo>
                <a:lnTo>
                  <a:pt x="558546" y="171831"/>
                </a:lnTo>
                <a:lnTo>
                  <a:pt x="564133" y="157987"/>
                </a:lnTo>
                <a:lnTo>
                  <a:pt x="574421" y="112902"/>
                </a:lnTo>
                <a:lnTo>
                  <a:pt x="576072" y="82422"/>
                </a:lnTo>
                <a:lnTo>
                  <a:pt x="576072" y="68579"/>
                </a:lnTo>
                <a:lnTo>
                  <a:pt x="568959" y="23494"/>
                </a:lnTo>
                <a:lnTo>
                  <a:pt x="561721" y="12445"/>
                </a:lnTo>
                <a:lnTo>
                  <a:pt x="512572" y="762"/>
                </a:lnTo>
                <a:lnTo>
                  <a:pt x="497458" y="0"/>
                </a:lnTo>
                <a:lnTo>
                  <a:pt x="481583" y="0"/>
                </a:lnTo>
                <a:lnTo>
                  <a:pt x="464184" y="762"/>
                </a:lnTo>
                <a:lnTo>
                  <a:pt x="446658" y="1397"/>
                </a:lnTo>
                <a:lnTo>
                  <a:pt x="395097" y="10413"/>
                </a:lnTo>
                <a:lnTo>
                  <a:pt x="364998" y="21462"/>
                </a:lnTo>
                <a:lnTo>
                  <a:pt x="357885" y="24256"/>
                </a:lnTo>
                <a:lnTo>
                  <a:pt x="352298" y="28448"/>
                </a:lnTo>
                <a:lnTo>
                  <a:pt x="345948" y="31876"/>
                </a:lnTo>
                <a:lnTo>
                  <a:pt x="341122" y="36067"/>
                </a:lnTo>
                <a:lnTo>
                  <a:pt x="180085" y="176656"/>
                </a:lnTo>
                <a:lnTo>
                  <a:pt x="12700" y="176656"/>
                </a:lnTo>
                <a:lnTo>
                  <a:pt x="8000" y="177291"/>
                </a:lnTo>
                <a:lnTo>
                  <a:pt x="4825" y="178053"/>
                </a:lnTo>
                <a:lnTo>
                  <a:pt x="1650" y="179450"/>
                </a:lnTo>
                <a:lnTo>
                  <a:pt x="0" y="181482"/>
                </a:lnTo>
                <a:lnTo>
                  <a:pt x="0" y="183514"/>
                </a:lnTo>
                <a:lnTo>
                  <a:pt x="761" y="186308"/>
                </a:lnTo>
                <a:lnTo>
                  <a:pt x="2412" y="189102"/>
                </a:lnTo>
                <a:lnTo>
                  <a:pt x="5587" y="192531"/>
                </a:lnTo>
                <a:lnTo>
                  <a:pt x="84074" y="260476"/>
                </a:lnTo>
                <a:lnTo>
                  <a:pt x="73786" y="269494"/>
                </a:lnTo>
                <a:lnTo>
                  <a:pt x="30987" y="276351"/>
                </a:lnTo>
                <a:lnTo>
                  <a:pt x="26161" y="277748"/>
                </a:lnTo>
                <a:lnTo>
                  <a:pt x="22225" y="279145"/>
                </a:lnTo>
                <a:lnTo>
                  <a:pt x="19811" y="281939"/>
                </a:lnTo>
                <a:lnTo>
                  <a:pt x="18287" y="283971"/>
                </a:lnTo>
                <a:lnTo>
                  <a:pt x="18287" y="286765"/>
                </a:lnTo>
                <a:lnTo>
                  <a:pt x="19050" y="290194"/>
                </a:lnTo>
                <a:lnTo>
                  <a:pt x="20700" y="292988"/>
                </a:lnTo>
                <a:lnTo>
                  <a:pt x="23875" y="296544"/>
                </a:lnTo>
                <a:lnTo>
                  <a:pt x="236474" y="482091"/>
                </a:lnTo>
                <a:lnTo>
                  <a:pt x="240410" y="484885"/>
                </a:lnTo>
                <a:lnTo>
                  <a:pt x="243585" y="486282"/>
                </a:lnTo>
                <a:lnTo>
                  <a:pt x="247523" y="487044"/>
                </a:lnTo>
                <a:lnTo>
                  <a:pt x="250698" y="487044"/>
                </a:lnTo>
                <a:lnTo>
                  <a:pt x="267334" y="438531"/>
                </a:lnTo>
                <a:lnTo>
                  <a:pt x="277749" y="429513"/>
                </a:lnTo>
                <a:lnTo>
                  <a:pt x="355473" y="498094"/>
                </a:lnTo>
                <a:lnTo>
                  <a:pt x="359409" y="500888"/>
                </a:lnTo>
                <a:lnTo>
                  <a:pt x="362584" y="502284"/>
                </a:lnTo>
                <a:lnTo>
                  <a:pt x="365759" y="502919"/>
                </a:lnTo>
                <a:lnTo>
                  <a:pt x="368173" y="502919"/>
                </a:lnTo>
                <a:lnTo>
                  <a:pt x="370585" y="501522"/>
                </a:lnTo>
                <a:lnTo>
                  <a:pt x="372109" y="498728"/>
                </a:lnTo>
                <a:lnTo>
                  <a:pt x="372872" y="495934"/>
                </a:lnTo>
                <a:lnTo>
                  <a:pt x="373760" y="491870"/>
                </a:lnTo>
                <a:close/>
              </a:path>
            </a:pathLst>
          </a:custGeom>
          <a:noFill/>
          <a:ln w="121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5"/>
          <p:cNvSpPr/>
          <p:nvPr/>
        </p:nvSpPr>
        <p:spPr>
          <a:xfrm>
            <a:off x="7269989" y="2177434"/>
            <a:ext cx="126600" cy="111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5"/>
          <p:cNvSpPr/>
          <p:nvPr/>
        </p:nvSpPr>
        <p:spPr>
          <a:xfrm>
            <a:off x="7426326" y="2003153"/>
            <a:ext cx="170100" cy="14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>
            <a:spLocks noGrp="1"/>
          </p:cNvSpPr>
          <p:nvPr>
            <p:ph type="title"/>
          </p:nvPr>
        </p:nvSpPr>
        <p:spPr>
          <a:xfrm>
            <a:off x="844424" y="422500"/>
            <a:ext cx="509593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600"/>
              <a:t>Ringraziamo i nostri partner &amp; host</a:t>
            </a:r>
            <a:endParaRPr sz="3600"/>
          </a:p>
        </p:txBody>
      </p:sp>
      <p:pic>
        <p:nvPicPr>
          <p:cNvPr id="476" name="Google Shape;47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292" y="4110899"/>
            <a:ext cx="1639565" cy="60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6"/>
          <p:cNvPicPr preferRelativeResize="0"/>
          <p:nvPr/>
        </p:nvPicPr>
        <p:blipFill rotWithShape="1">
          <a:blip r:embed="rId4">
            <a:alphaModFix/>
          </a:blip>
          <a:srcRect l="25413" t="21739" r="24063" b="22800"/>
          <a:stretch/>
        </p:blipFill>
        <p:spPr>
          <a:xfrm>
            <a:off x="1326628" y="2810625"/>
            <a:ext cx="1113164" cy="79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3085" y="115527"/>
            <a:ext cx="1023815" cy="116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90857" y="4140512"/>
            <a:ext cx="2535237" cy="57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22354" y="2618707"/>
            <a:ext cx="1903092" cy="118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6"/>
          <p:cNvPicPr preferRelativeResize="0"/>
          <p:nvPr/>
        </p:nvPicPr>
        <p:blipFill rotWithShape="1">
          <a:blip r:embed="rId8">
            <a:alphaModFix/>
          </a:blip>
          <a:srcRect l="11626" t="8053" r="12942"/>
          <a:stretch/>
        </p:blipFill>
        <p:spPr>
          <a:xfrm>
            <a:off x="3651744" y="2152845"/>
            <a:ext cx="1120856" cy="1164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/>
              <a:t>i passati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7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940097" y="2736525"/>
            <a:ext cx="1679886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3 dicembre ‘18  Kickoff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3691509" y="2725357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29 Gennaio ‘19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 txBox="1"/>
          <p:nvPr/>
        </p:nvSpPr>
        <p:spPr>
          <a:xfrm>
            <a:off x="6669150" y="2736519"/>
            <a:ext cx="204034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5 Marzo ’19</a:t>
            </a:r>
            <a:endParaRPr/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‘Manipolare i dati con Tidyverse’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8381" y="3243983"/>
            <a:ext cx="1232240" cy="174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23097" y="3243983"/>
            <a:ext cx="1261101" cy="1784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/>
          <p:nvPr/>
        </p:nvSpPr>
        <p:spPr>
          <a:xfrm>
            <a:off x="594926" y="953067"/>
            <a:ext cx="0" cy="676910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8"/>
          <p:cNvSpPr txBox="1">
            <a:spLocks noGrp="1"/>
          </p:cNvSpPr>
          <p:nvPr>
            <p:ph type="title"/>
          </p:nvPr>
        </p:nvSpPr>
        <p:spPr>
          <a:xfrm>
            <a:off x="923351" y="172000"/>
            <a:ext cx="3875628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/>
              <a:t>Volete unirvi a noi?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8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8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8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8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8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8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8"/>
          <p:cNvSpPr txBox="1"/>
          <p:nvPr/>
        </p:nvSpPr>
        <p:spPr>
          <a:xfrm>
            <a:off x="940099" y="2742600"/>
            <a:ext cx="25392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Seminari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Meetup</a:t>
            </a:r>
            <a:endParaRPr/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Conferenze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3231058" y="2731450"/>
            <a:ext cx="285845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Volontari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Ospiti per talk e workshop</a:t>
            </a: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8"/>
          <p:cNvSpPr txBox="1"/>
          <p:nvPr/>
        </p:nvSpPr>
        <p:spPr>
          <a:xfrm>
            <a:off x="6669150" y="2742600"/>
            <a:ext cx="23262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Partnership</a:t>
            </a:r>
            <a:endParaRPr/>
          </a:p>
          <a:p>
            <a:pPr marL="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508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3989"/>
              </a:buClr>
              <a:buSzPts val="2400"/>
              <a:buFont typeface="Arial"/>
              <a:buChar char="•"/>
            </a:pPr>
            <a:r>
              <a:rPr lang="en" sz="24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Sponsorship</a:t>
            </a:r>
            <a:endParaRPr sz="24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68"/>
          <p:cNvPicPr preferRelativeResize="0"/>
          <p:nvPr/>
        </p:nvPicPr>
        <p:blipFill rotWithShape="1">
          <a:blip r:embed="rId7">
            <a:alphaModFix/>
          </a:blip>
          <a:srcRect l="3787" t="24785" r="2910" b="4297"/>
          <a:stretch/>
        </p:blipFill>
        <p:spPr>
          <a:xfrm>
            <a:off x="5447997" y="179833"/>
            <a:ext cx="3547353" cy="152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9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9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69"/>
          <p:cNvSpPr txBox="1">
            <a:spLocks noGrp="1"/>
          </p:cNvSpPr>
          <p:nvPr>
            <p:ph type="title"/>
          </p:nvPr>
        </p:nvSpPr>
        <p:spPr>
          <a:xfrm>
            <a:off x="923351" y="476800"/>
            <a:ext cx="4463023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>
                <a:latin typeface="Arial"/>
                <a:ea typeface="Arial"/>
                <a:cs typeface="Arial"/>
                <a:sym typeface="Arial"/>
              </a:rPr>
              <a:t>Seguiteci sui nostri social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9"/>
          <p:cNvSpPr txBox="1"/>
          <p:nvPr/>
        </p:nvSpPr>
        <p:spPr>
          <a:xfrm>
            <a:off x="1412777" y="2377950"/>
            <a:ext cx="1518491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https://twitter.com/RladiesBari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1412777" y="3027376"/>
            <a:ext cx="2043614" cy="23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www.meetup.com/R-Ladies-Bari/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9"/>
          <p:cNvSpPr txBox="1"/>
          <p:nvPr/>
        </p:nvSpPr>
        <p:spPr>
          <a:xfrm>
            <a:off x="1412775" y="3675818"/>
            <a:ext cx="2154033" cy="23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www.facebook.com/rladiesbari/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9"/>
          <p:cNvSpPr/>
          <p:nvPr/>
        </p:nvSpPr>
        <p:spPr>
          <a:xfrm>
            <a:off x="665000" y="2366996"/>
            <a:ext cx="408431" cy="40792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655856" y="2993286"/>
            <a:ext cx="338328" cy="33791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9"/>
          <p:cNvSpPr/>
          <p:nvPr/>
        </p:nvSpPr>
        <p:spPr>
          <a:xfrm>
            <a:off x="665000" y="3638222"/>
            <a:ext cx="329184" cy="32877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9"/>
          <p:cNvSpPr txBox="1"/>
          <p:nvPr/>
        </p:nvSpPr>
        <p:spPr>
          <a:xfrm>
            <a:off x="5552843" y="1645827"/>
            <a:ext cx="3227700" cy="23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Scriveteci a</a:t>
            </a:r>
            <a:endParaRPr sz="3000" b="0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65" marR="5080" lvl="0" indent="-6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bari@rladies.org</a:t>
            </a:r>
            <a:endParaRPr sz="3000" b="1" i="0" u="none" strike="noStrike" cap="none">
              <a:solidFill>
                <a:srgbClr val="873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" name="Google Shape;536;p69"/>
          <p:cNvGrpSpPr/>
          <p:nvPr/>
        </p:nvGrpSpPr>
        <p:grpSpPr>
          <a:xfrm>
            <a:off x="4832557" y="1689995"/>
            <a:ext cx="646429" cy="925786"/>
            <a:chOff x="4876402" y="2675888"/>
            <a:chExt cx="646429" cy="925786"/>
          </a:xfrm>
        </p:grpSpPr>
        <p:sp>
          <p:nvSpPr>
            <p:cNvPr id="537" name="Google Shape;537;p69"/>
            <p:cNvSpPr txBox="1"/>
            <p:nvPr/>
          </p:nvSpPr>
          <p:spPr>
            <a:xfrm>
              <a:off x="5058775" y="3127781"/>
              <a:ext cx="327600" cy="23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no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sng" strike="noStrike" cap="non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538" name="Google Shape;538;p69"/>
            <p:cNvSpPr/>
            <p:nvPr/>
          </p:nvSpPr>
          <p:spPr>
            <a:xfrm>
              <a:off x="5071475" y="3457016"/>
              <a:ext cx="256539" cy="51940"/>
            </a:xfrm>
            <a:custGeom>
              <a:avLst/>
              <a:gdLst/>
              <a:ahLst/>
              <a:cxnLst/>
              <a:rect l="l" t="t" r="r" b="b"/>
              <a:pathLst>
                <a:path w="256539" h="52070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9"/>
            <p:cNvSpPr/>
            <p:nvPr/>
          </p:nvSpPr>
          <p:spPr>
            <a:xfrm>
              <a:off x="5071475" y="3430917"/>
              <a:ext cx="256539" cy="52069"/>
            </a:xfrm>
            <a:custGeom>
              <a:avLst/>
              <a:gdLst/>
              <a:ahLst/>
              <a:cxnLst/>
              <a:rect l="l" t="t" r="r" b="b"/>
              <a:pathLst>
                <a:path w="256539" h="52069" extrusionOk="0">
                  <a:moveTo>
                    <a:pt x="0" y="51758"/>
                  </a:moveTo>
                  <a:lnTo>
                    <a:pt x="256032" y="51758"/>
                  </a:lnTo>
                  <a:lnTo>
                    <a:pt x="256032" y="0"/>
                  </a:lnTo>
                  <a:lnTo>
                    <a:pt x="0" y="0"/>
                  </a:lnTo>
                  <a:lnTo>
                    <a:pt x="0" y="51758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9"/>
            <p:cNvSpPr/>
            <p:nvPr/>
          </p:nvSpPr>
          <p:spPr>
            <a:xfrm>
              <a:off x="5071475" y="3534364"/>
              <a:ext cx="256539" cy="67310"/>
            </a:xfrm>
            <a:custGeom>
              <a:avLst/>
              <a:gdLst/>
              <a:ahLst/>
              <a:cxnLst/>
              <a:rect l="l" t="t" r="r" b="b"/>
              <a:pathLst>
                <a:path w="256539" h="67310" extrusionOk="0">
                  <a:moveTo>
                    <a:pt x="0" y="0"/>
                  </a:moveTo>
                  <a:lnTo>
                    <a:pt x="0" y="9651"/>
                  </a:lnTo>
                  <a:lnTo>
                    <a:pt x="1524" y="17906"/>
                  </a:lnTo>
                  <a:lnTo>
                    <a:pt x="6096" y="26034"/>
                  </a:lnTo>
                  <a:lnTo>
                    <a:pt x="12191" y="32765"/>
                  </a:lnTo>
                  <a:lnTo>
                    <a:pt x="21336" y="36956"/>
                  </a:lnTo>
                  <a:lnTo>
                    <a:pt x="117348" y="65658"/>
                  </a:lnTo>
                  <a:lnTo>
                    <a:pt x="128015" y="67055"/>
                  </a:lnTo>
                  <a:lnTo>
                    <a:pt x="138684" y="65658"/>
                  </a:lnTo>
                  <a:lnTo>
                    <a:pt x="234696" y="36956"/>
                  </a:lnTo>
                  <a:lnTo>
                    <a:pt x="243839" y="32765"/>
                  </a:lnTo>
                  <a:lnTo>
                    <a:pt x="249936" y="26034"/>
                  </a:lnTo>
                  <a:lnTo>
                    <a:pt x="254508" y="17906"/>
                  </a:lnTo>
                  <a:lnTo>
                    <a:pt x="256032" y="9651"/>
                  </a:lnTo>
                  <a:lnTo>
                    <a:pt x="25603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9"/>
            <p:cNvSpPr/>
            <p:nvPr/>
          </p:nvSpPr>
          <p:spPr>
            <a:xfrm>
              <a:off x="5041121" y="2995533"/>
              <a:ext cx="91439" cy="381000"/>
            </a:xfrm>
            <a:custGeom>
              <a:avLst/>
              <a:gdLst/>
              <a:ahLst/>
              <a:cxnLst/>
              <a:rect l="l" t="t" r="r" b="b"/>
              <a:pathLst>
                <a:path w="91439" h="381000" extrusionOk="0">
                  <a:moveTo>
                    <a:pt x="91186" y="381000"/>
                  </a:moveTo>
                  <a:lnTo>
                    <a:pt x="37718" y="162686"/>
                  </a:lnTo>
                  <a:lnTo>
                    <a:pt x="0" y="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9"/>
            <p:cNvSpPr/>
            <p:nvPr/>
          </p:nvSpPr>
          <p:spPr>
            <a:xfrm>
              <a:off x="4876402" y="2675888"/>
              <a:ext cx="646429" cy="701039"/>
            </a:xfrm>
            <a:custGeom>
              <a:avLst/>
              <a:gdLst/>
              <a:ahLst/>
              <a:cxnLst/>
              <a:rect l="l" t="t" r="r" b="b"/>
              <a:pathLst>
                <a:path w="646429" h="701039" extrusionOk="0">
                  <a:moveTo>
                    <a:pt x="451738" y="701040"/>
                  </a:moveTo>
                  <a:lnTo>
                    <a:pt x="459359" y="670432"/>
                  </a:lnTo>
                  <a:lnTo>
                    <a:pt x="470026" y="641350"/>
                  </a:lnTo>
                  <a:lnTo>
                    <a:pt x="482346" y="613537"/>
                  </a:lnTo>
                  <a:lnTo>
                    <a:pt x="496062" y="588518"/>
                  </a:lnTo>
                  <a:lnTo>
                    <a:pt x="511429" y="564895"/>
                  </a:lnTo>
                  <a:lnTo>
                    <a:pt x="526669" y="541401"/>
                  </a:lnTo>
                  <a:lnTo>
                    <a:pt x="560451" y="496950"/>
                  </a:lnTo>
                  <a:lnTo>
                    <a:pt x="592582" y="452500"/>
                  </a:lnTo>
                  <a:lnTo>
                    <a:pt x="620141" y="405384"/>
                  </a:lnTo>
                  <a:lnTo>
                    <a:pt x="638556" y="352551"/>
                  </a:lnTo>
                  <a:lnTo>
                    <a:pt x="644651" y="308229"/>
                  </a:lnTo>
                  <a:lnTo>
                    <a:pt x="646176" y="292988"/>
                  </a:lnTo>
                  <a:lnTo>
                    <a:pt x="643128" y="262381"/>
                  </a:lnTo>
                  <a:lnTo>
                    <a:pt x="638556" y="233299"/>
                  </a:lnTo>
                  <a:lnTo>
                    <a:pt x="620141" y="179069"/>
                  </a:lnTo>
                  <a:lnTo>
                    <a:pt x="591058" y="129159"/>
                  </a:lnTo>
                  <a:lnTo>
                    <a:pt x="551180" y="86106"/>
                  </a:lnTo>
                  <a:lnTo>
                    <a:pt x="503809" y="50037"/>
                  </a:lnTo>
                  <a:lnTo>
                    <a:pt x="448691" y="23622"/>
                  </a:lnTo>
                  <a:lnTo>
                    <a:pt x="387350" y="5587"/>
                  </a:lnTo>
                  <a:lnTo>
                    <a:pt x="323088" y="0"/>
                  </a:lnTo>
                  <a:lnTo>
                    <a:pt x="258825" y="5587"/>
                  </a:lnTo>
                  <a:lnTo>
                    <a:pt x="197485" y="23622"/>
                  </a:lnTo>
                  <a:lnTo>
                    <a:pt x="142367" y="50037"/>
                  </a:lnTo>
                  <a:lnTo>
                    <a:pt x="94996" y="86106"/>
                  </a:lnTo>
                  <a:lnTo>
                    <a:pt x="55118" y="129159"/>
                  </a:lnTo>
                  <a:lnTo>
                    <a:pt x="26035" y="179069"/>
                  </a:lnTo>
                  <a:lnTo>
                    <a:pt x="7620" y="233299"/>
                  </a:lnTo>
                  <a:lnTo>
                    <a:pt x="0" y="292988"/>
                  </a:lnTo>
                  <a:lnTo>
                    <a:pt x="7620" y="352551"/>
                  </a:lnTo>
                  <a:lnTo>
                    <a:pt x="26035" y="405384"/>
                  </a:lnTo>
                  <a:lnTo>
                    <a:pt x="53594" y="452500"/>
                  </a:lnTo>
                  <a:lnTo>
                    <a:pt x="85725" y="496950"/>
                  </a:lnTo>
                  <a:lnTo>
                    <a:pt x="119507" y="541401"/>
                  </a:lnTo>
                  <a:lnTo>
                    <a:pt x="134747" y="564895"/>
                  </a:lnTo>
                  <a:lnTo>
                    <a:pt x="150113" y="588518"/>
                  </a:lnTo>
                  <a:lnTo>
                    <a:pt x="163830" y="613537"/>
                  </a:lnTo>
                  <a:lnTo>
                    <a:pt x="176149" y="641350"/>
                  </a:lnTo>
                  <a:lnTo>
                    <a:pt x="186817" y="670432"/>
                  </a:lnTo>
                  <a:lnTo>
                    <a:pt x="194437" y="70104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9"/>
            <p:cNvSpPr/>
            <p:nvPr/>
          </p:nvSpPr>
          <p:spPr>
            <a:xfrm>
              <a:off x="5266546" y="2995533"/>
              <a:ext cx="88900" cy="381000"/>
            </a:xfrm>
            <a:custGeom>
              <a:avLst/>
              <a:gdLst/>
              <a:ahLst/>
              <a:cxnLst/>
              <a:rect l="l" t="t" r="r" b="b"/>
              <a:pathLst>
                <a:path w="88900" h="381000" extrusionOk="0">
                  <a:moveTo>
                    <a:pt x="88391" y="0"/>
                  </a:moveTo>
                  <a:lnTo>
                    <a:pt x="51815" y="162686"/>
                  </a:lnTo>
                  <a:lnTo>
                    <a:pt x="0" y="381000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9"/>
            <p:cNvSpPr/>
            <p:nvPr/>
          </p:nvSpPr>
          <p:spPr>
            <a:xfrm>
              <a:off x="5086715" y="2983356"/>
              <a:ext cx="226060" cy="43180"/>
            </a:xfrm>
            <a:custGeom>
              <a:avLst/>
              <a:gdLst/>
              <a:ahLst/>
              <a:cxnLst/>
              <a:rect l="l" t="t" r="r" b="b"/>
              <a:pathLst>
                <a:path w="226060" h="43180" extrusionOk="0">
                  <a:moveTo>
                    <a:pt x="0" y="3937"/>
                  </a:moveTo>
                  <a:lnTo>
                    <a:pt x="51816" y="42671"/>
                  </a:lnTo>
                  <a:lnTo>
                    <a:pt x="103632" y="3937"/>
                  </a:lnTo>
                  <a:lnTo>
                    <a:pt x="108204" y="1396"/>
                  </a:lnTo>
                  <a:lnTo>
                    <a:pt x="112775" y="0"/>
                  </a:lnTo>
                  <a:lnTo>
                    <a:pt x="117348" y="1396"/>
                  </a:lnTo>
                  <a:lnTo>
                    <a:pt x="121920" y="3937"/>
                  </a:lnTo>
                  <a:lnTo>
                    <a:pt x="173736" y="42671"/>
                  </a:lnTo>
                  <a:lnTo>
                    <a:pt x="225551" y="3937"/>
                  </a:lnTo>
                </a:path>
              </a:pathLst>
            </a:custGeom>
            <a:noFill/>
            <a:ln w="12175" cap="flat" cmpd="sng">
              <a:solidFill>
                <a:srgbClr val="8739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>
            <a:spLocks noGrp="1"/>
          </p:cNvSpPr>
          <p:nvPr>
            <p:ph type="ctrTitle" idx="4294967295"/>
          </p:nvPr>
        </p:nvSpPr>
        <p:spPr>
          <a:xfrm>
            <a:off x="552000" y="194250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>
                <a:solidFill>
                  <a:srgbClr val="88398A"/>
                </a:solidFill>
              </a:rPr>
              <a:t>D</a:t>
            </a: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 siamo oggi?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4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235" name="Google Shape;23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4"/>
            <p:cNvPicPr preferRelativeResize="0"/>
            <p:nvPr/>
          </p:nvPicPr>
          <p:blipFill rotWithShape="1">
            <a:blip r:embed="rId5">
              <a:alphaModFix/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44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238" name="Google Shape;238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5">
              <a:alphaModFix/>
            </a:blip>
            <a:srcRect l="51119" t="2937" r="44143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4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5">
              <a:alphaModFix/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4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244" name="Google Shape;24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4"/>
            <p:cNvPicPr preferRelativeResize="0"/>
            <p:nvPr/>
          </p:nvPicPr>
          <p:blipFill rotWithShape="1">
            <a:blip r:embed="rId5">
              <a:alphaModFix/>
            </a:blip>
            <a:srcRect l="1086" t="2572" r="94639" b="92641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BARI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52" name="Google Shape;252;p4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22" y="130976"/>
            <a:ext cx="3714004" cy="4881550"/>
          </a:xfrm>
          <a:prstGeom prst="rect">
            <a:avLst/>
          </a:prstGeom>
          <a:noFill/>
          <a:ln w="9525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45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ShinyApp</a:t>
            </a: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https://gqueiroz.shinyapps.io/rshinylady/</a:t>
            </a:r>
            <a:endParaRPr sz="1440" b="0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 amt="88000"/>
          </a:blip>
          <a:srcRect t="11867" b="9018"/>
          <a:stretch/>
        </p:blipFill>
        <p:spPr>
          <a:xfrm>
            <a:off x="7150" y="1074350"/>
            <a:ext cx="9129700" cy="4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865325" y="1211699"/>
            <a:ext cx="3809723" cy="3682078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265" name="Google Shape;265;p4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316975" y="1211700"/>
            <a:ext cx="3809723" cy="376126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512956" y="1296368"/>
            <a:ext cx="3427800" cy="2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latin typeface="Arial"/>
                <a:ea typeface="Arial"/>
                <a:cs typeface="Arial"/>
                <a:sym typeface="Arial"/>
              </a:rPr>
              <a:t>Giovanna de Vincenzo</a:t>
            </a: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@UniBA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035516" y="1331702"/>
            <a:ext cx="3588000" cy="24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 dirty="0">
                <a:latin typeface="Arial"/>
                <a:ea typeface="Arial"/>
                <a:cs typeface="Arial"/>
                <a:sym typeface="Arial"/>
              </a:rPr>
              <a:t>Francesca Lamontanara</a:t>
            </a: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 dirty="0"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en" sz="1600" b="0" i="0" u="none" strike="noStrike" cap="none" dirty="0">
                <a:latin typeface="Verdana"/>
                <a:ea typeface="Verdana"/>
                <a:cs typeface="Verdana"/>
                <a:sym typeface="Verdana"/>
              </a:rPr>
              <a:t>@UniBA</a:t>
            </a:r>
            <a:endParaRPr sz="1600" b="0" i="0" u="none" strike="noStrike" cap="none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 dirty="0">
                <a:latin typeface="Verdana"/>
                <a:ea typeface="Verdana"/>
                <a:cs typeface="Verdana"/>
                <a:sym typeface="Verdana"/>
              </a:rPr>
              <a:t>Data Science </a:t>
            </a:r>
            <a:endParaRPr dirty="0"/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en" sz="1600" b="0" i="0" u="none" strike="noStrike" cap="none" dirty="0"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en" sz="1600" b="0" i="0" u="none" strike="noStrike" cap="none" dirty="0" smtClean="0">
                <a:latin typeface="Verdana"/>
                <a:ea typeface="Verdana"/>
                <a:cs typeface="Verdana"/>
                <a:sym typeface="Verdana"/>
              </a:rPr>
              <a:t>PoliBA &amp; UniBA</a:t>
            </a:r>
            <a:endParaRPr sz="1600" b="1" i="0" u="none" strike="noStrike" cap="none" dirty="0"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 dirty="0"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b="0" i="0" u="none" strike="noStrike" cap="none" dirty="0"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i="0" u="none" strike="noStrike" cap="none" dirty="0"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b="0" i="0" u="none" strike="noStrike" cap="none" dirty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 dirty="0"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b="0" i="0" u="none" strike="noStrike" cap="none" dirty="0"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i="0" u="none" strike="noStrike" cap="none" dirty="0"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b="0" i="0" u="none" strike="noStrike" cap="none" dirty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ctrTitle" idx="4294967295"/>
          </p:nvPr>
        </p:nvSpPr>
        <p:spPr>
          <a:xfrm>
            <a:off x="552000" y="330388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 b="1" i="1" u="none" strike="noStrike" cap="non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Founders of R-Ladies Bari</a:t>
            </a:r>
            <a:endParaRPr sz="3600" b="1" i="1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7565" y="1679854"/>
            <a:ext cx="808545" cy="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99" y="1679853"/>
            <a:ext cx="807433" cy="808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7"/>
          <p:cNvSpPr txBox="1">
            <a:spLocks noGrp="1"/>
          </p:cNvSpPr>
          <p:nvPr>
            <p:ph type="ctrTitle"/>
          </p:nvPr>
        </p:nvSpPr>
        <p:spPr>
          <a:xfrm>
            <a:off x="1865850" y="1637250"/>
            <a:ext cx="5412300" cy="18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87"/>
            <a:ext cx="9144000" cy="515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>
            <a:spLocks noGrp="1"/>
          </p:cNvSpPr>
          <p:nvPr>
            <p:ph type="title"/>
          </p:nvPr>
        </p:nvSpPr>
        <p:spPr>
          <a:xfrm>
            <a:off x="467175" y="85225"/>
            <a:ext cx="50559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Cosa sono i dati?</a:t>
            </a:r>
            <a:endParaRPr/>
          </a:p>
        </p:txBody>
      </p:sp>
      <p:pic>
        <p:nvPicPr>
          <p:cNvPr id="287" name="Google Shape;287;p49"/>
          <p:cNvPicPr preferRelativeResize="0"/>
          <p:nvPr/>
        </p:nvPicPr>
        <p:blipFill rotWithShape="1">
          <a:blip r:embed="rId3">
            <a:alphaModFix/>
          </a:blip>
          <a:srcRect r="10120"/>
          <a:stretch/>
        </p:blipFill>
        <p:spPr>
          <a:xfrm>
            <a:off x="222650" y="731825"/>
            <a:ext cx="4136250" cy="27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075" y="681550"/>
            <a:ext cx="3328125" cy="2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 rotWithShape="1">
          <a:blip r:embed="rId5">
            <a:alphaModFix/>
          </a:blip>
          <a:srcRect t="14777" b="9205"/>
          <a:stretch/>
        </p:blipFill>
        <p:spPr>
          <a:xfrm>
            <a:off x="535250" y="1876375"/>
            <a:ext cx="2373750" cy="29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2622" y="2667800"/>
            <a:ext cx="2066575" cy="21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 rotWithShape="1">
          <a:blip r:embed="rId7">
            <a:alphaModFix/>
          </a:blip>
          <a:srcRect r="2008"/>
          <a:stretch/>
        </p:blipFill>
        <p:spPr>
          <a:xfrm>
            <a:off x="2332825" y="2316475"/>
            <a:ext cx="4216026" cy="17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 rotWithShape="1">
          <a:blip r:embed="rId8">
            <a:alphaModFix/>
          </a:blip>
          <a:srcRect t="46675"/>
          <a:stretch/>
        </p:blipFill>
        <p:spPr>
          <a:xfrm>
            <a:off x="2557675" y="815075"/>
            <a:ext cx="3457150" cy="13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548</Words>
  <Application>Microsoft Office PowerPoint</Application>
  <PresentationFormat>Presentazione su schermo (16:9)</PresentationFormat>
  <Paragraphs>151</Paragraphs>
  <Slides>34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34</vt:i4>
      </vt:variant>
    </vt:vector>
  </HeadingPairs>
  <TitlesOfParts>
    <vt:vector size="46" baseType="lpstr">
      <vt:lpstr>Comfortaa</vt:lpstr>
      <vt:lpstr>Calibri</vt:lpstr>
      <vt:lpstr>Helvetica Neue</vt:lpstr>
      <vt:lpstr>Verdana</vt:lpstr>
      <vt:lpstr>Courier</vt:lpstr>
      <vt:lpstr>Titillium Web</vt:lpstr>
      <vt:lpstr>Arial</vt:lpstr>
      <vt:lpstr>Courier New</vt:lpstr>
      <vt:lpstr>R-Ladies Template</vt:lpstr>
      <vt:lpstr>Office Theme</vt:lpstr>
      <vt:lpstr>R-Ladies Template</vt:lpstr>
      <vt:lpstr>R-Ladies Template</vt:lpstr>
      <vt:lpstr>DATA SCIENCE: Cambia la tua vita con i dati</vt:lpstr>
      <vt:lpstr>Chi sono le RLadies?</vt:lpstr>
      <vt:lpstr>La nostra mission è semplice </vt:lpstr>
      <vt:lpstr>Dove siamo oggi?</vt:lpstr>
      <vt:lpstr>R-LADIES  BARI</vt:lpstr>
      <vt:lpstr>Founders of R-Ladies Bari</vt:lpstr>
      <vt:lpstr>DATA SCIENCE</vt:lpstr>
      <vt:lpstr>Presentazione standard di PowerPoint</vt:lpstr>
      <vt:lpstr>Cosa sono i dati?</vt:lpstr>
      <vt:lpstr>Cos’è la  Data Science </vt:lpstr>
      <vt:lpstr>Data Science  workflow</vt:lpstr>
      <vt:lpstr>Ambiti di applicazione</vt:lpstr>
      <vt:lpstr>Presentazione standard di PowerPoint</vt:lpstr>
      <vt:lpstr>Il Data Scientist Moderno</vt:lpstr>
      <vt:lpstr>Un mondo di strumenti</vt:lpstr>
      <vt:lpstr>R for Data Science</vt:lpstr>
      <vt:lpstr>Cos’è R</vt:lpstr>
      <vt:lpstr>Presentazione standard di PowerPoint</vt:lpstr>
      <vt:lpstr>Presentazione standard di PowerPoint</vt:lpstr>
      <vt:lpstr>Presentazione standard di PowerPoint</vt:lpstr>
      <vt:lpstr>Coding in R</vt:lpstr>
      <vt:lpstr>What RStudio IDE offers </vt:lpstr>
      <vt:lpstr>Packages</vt:lpstr>
      <vt:lpstr>Cosa faremo?</vt:lpstr>
      <vt:lpstr>WordCloud</vt:lpstr>
      <vt:lpstr>Network di termini</vt:lpstr>
      <vt:lpstr>Preparazione del testo</vt:lpstr>
      <vt:lpstr>WordCloud</vt:lpstr>
      <vt:lpstr>Network dei temini</vt:lpstr>
      <vt:lpstr>Be ready  for the  journey!</vt:lpstr>
      <vt:lpstr>Ringraziamo i nostri partner &amp; host</vt:lpstr>
      <vt:lpstr>Eventi passati</vt:lpstr>
      <vt:lpstr>Volete unirvi a noi?</vt:lpstr>
      <vt:lpstr>Seguiteci sui nostri social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Cambia la tua vita con i dati</dc:title>
  <cp:lastModifiedBy>Utente</cp:lastModifiedBy>
  <cp:revision>20</cp:revision>
  <dcterms:modified xsi:type="dcterms:W3CDTF">2019-03-02T13:52:53Z</dcterms:modified>
</cp:coreProperties>
</file>